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8"/>
  </p:notesMasterIdLst>
  <p:handoutMasterIdLst>
    <p:handoutMasterId r:id="rId39"/>
  </p:handoutMasterIdLst>
  <p:sldIdLst>
    <p:sldId id="400" r:id="rId2"/>
    <p:sldId id="416" r:id="rId3"/>
    <p:sldId id="420" r:id="rId4"/>
    <p:sldId id="506" r:id="rId5"/>
    <p:sldId id="524" r:id="rId6"/>
    <p:sldId id="531" r:id="rId7"/>
    <p:sldId id="532" r:id="rId8"/>
    <p:sldId id="533" r:id="rId9"/>
    <p:sldId id="558" r:id="rId10"/>
    <p:sldId id="535" r:id="rId11"/>
    <p:sldId id="564" r:id="rId12"/>
    <p:sldId id="563" r:id="rId13"/>
    <p:sldId id="536" r:id="rId14"/>
    <p:sldId id="538" r:id="rId15"/>
    <p:sldId id="539" r:id="rId16"/>
    <p:sldId id="540" r:id="rId17"/>
    <p:sldId id="541" r:id="rId18"/>
    <p:sldId id="543" r:id="rId19"/>
    <p:sldId id="545" r:id="rId20"/>
    <p:sldId id="547" r:id="rId21"/>
    <p:sldId id="549" r:id="rId22"/>
    <p:sldId id="551" r:id="rId23"/>
    <p:sldId id="552" r:id="rId24"/>
    <p:sldId id="553" r:id="rId25"/>
    <p:sldId id="568" r:id="rId26"/>
    <p:sldId id="567" r:id="rId27"/>
    <p:sldId id="555" r:id="rId28"/>
    <p:sldId id="556" r:id="rId29"/>
    <p:sldId id="557" r:id="rId30"/>
    <p:sldId id="562" r:id="rId31"/>
    <p:sldId id="523" r:id="rId32"/>
    <p:sldId id="560" r:id="rId33"/>
    <p:sldId id="561" r:id="rId34"/>
    <p:sldId id="566" r:id="rId35"/>
    <p:sldId id="522" r:id="rId36"/>
    <p:sldId id="565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mlb" initials="bb" lastIdx="6" clrIdx="0"/>
  <p:cmAuthor id="1" name="Quinn, Dana" initials="QD" lastIdx="2" clrIdx="1">
    <p:extLst>
      <p:ext uri="{19B8F6BF-5375-455C-9EA6-DF929625EA0E}">
        <p15:presenceInfo xmlns:p15="http://schemas.microsoft.com/office/powerpoint/2012/main" userId="Quinn, 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B327A"/>
    <a:srgbClr val="003399"/>
    <a:srgbClr val="9999FF"/>
    <a:srgbClr val="CC3399"/>
    <a:srgbClr val="339966"/>
    <a:srgbClr val="4A7EBB"/>
    <a:srgbClr val="F04134"/>
    <a:srgbClr val="CC00CC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77442" autoAdjust="0"/>
  </p:normalViewPr>
  <p:slideViewPr>
    <p:cSldViewPr>
      <p:cViewPr varScale="1">
        <p:scale>
          <a:sx n="85" d="100"/>
          <a:sy n="85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1421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6311309303023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Approved'!$AL$43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Approved'!$AL$44:$AL$49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3-40D5-9DB1-168F9F72812E}"/>
            </c:ext>
          </c:extLst>
        </c:ser>
        <c:ser>
          <c:idx val="1"/>
          <c:order val="1"/>
          <c:tx>
            <c:strRef>
              <c:f>'If Not Approved'!$AM$43</c:f>
              <c:strCache>
                <c:ptCount val="1"/>
                <c:pt idx="0">
                  <c:v>Shortfall to Increment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Approved'!$AM$44:$AM$49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16</c:v>
                </c:pt>
                <c:pt idx="3">
                  <c:v>30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3-40D5-9DB1-168F9F72812E}"/>
            </c:ext>
          </c:extLst>
        </c:ser>
        <c:ser>
          <c:idx val="2"/>
          <c:order val="2"/>
          <c:tx>
            <c:strRef>
              <c:f>'If Not Approved'!$AN$43</c:f>
              <c:strCache>
                <c:ptCount val="1"/>
                <c:pt idx="0">
                  <c:v>Shortfall to HB2017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Approved'!$AN$44:$AN$49</c:f>
              <c:numCache>
                <c:formatCode>General</c:formatCode>
                <c:ptCount val="6"/>
                <c:pt idx="1">
                  <c:v>6</c:v>
                </c:pt>
                <c:pt idx="2">
                  <c:v>12</c:v>
                </c:pt>
                <c:pt idx="3">
                  <c:v>19</c:v>
                </c:pt>
                <c:pt idx="4">
                  <c:v>24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3-40D5-9DB1-168F9F72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36512"/>
        <c:axId val="209338480"/>
      </c:barChart>
      <c:catAx>
        <c:axId val="209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8480"/>
        <c:crosses val="autoZero"/>
        <c:auto val="1"/>
        <c:lblAlgn val="ctr"/>
        <c:lblOffset val="100"/>
        <c:noMultiLvlLbl val="0"/>
      </c:catAx>
      <c:valAx>
        <c:axId val="20933848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>
              <a:alpha val="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E-44AD-B238-EE9E86C4D5F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E-44AD-B238-EE9E86C4D5F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0E-44AD-B238-EE9E86C4D5F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0E-44AD-B238-EE9E86C4D5F2}"/>
              </c:ext>
            </c:extLst>
          </c:dPt>
          <c:cat>
            <c:strRef>
              <c:f>Sheet1!$C$34:$C$37</c:f>
              <c:strCache>
                <c:ptCount val="4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Remaining HB2017</c:v>
                </c:pt>
              </c:strCache>
            </c:strRef>
          </c:cat>
          <c:val>
            <c:numRef>
              <c:f>Sheet1!$D$34:$D$37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E-44AD-B238-EE9E86C4D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D9-4C60-8360-C2AC21D42271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D9-4C60-8360-C2AC21D4227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D9-4C60-8360-C2AC21D4227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D9-4C60-8360-C2AC21D42271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D9-4C60-8360-C2AC21D42271}"/>
              </c:ext>
            </c:extLst>
          </c:dPt>
          <c:cat>
            <c:strRef>
              <c:f>Sheet1!$C$59:$C$63</c:f>
              <c:strCache>
                <c:ptCount val="5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Remaining HB2017</c:v>
                </c:pt>
                <c:pt idx="4">
                  <c:v>Capital Purchases</c:v>
                </c:pt>
              </c:strCache>
            </c:strRef>
          </c:cat>
          <c:val>
            <c:numRef>
              <c:f>Sheet1!$D$59:$D$63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3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D9-4C60-8360-C2AC21D42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Mechanics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Mechanics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3452023262729762"/>
          <c:w val="0.93634600022823233"/>
          <c:h val="0.69598431562889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Approved'!$AC$43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Approved'!$AA$44:$AA$49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Approved'!$AC$44:$AC$49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158</c:v>
                </c:pt>
                <c:pt idx="3">
                  <c:v>156</c:v>
                </c:pt>
                <c:pt idx="4">
                  <c:v>170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C-4A74-AC4D-35FA50733EDE}"/>
            </c:ext>
          </c:extLst>
        </c:ser>
        <c:ser>
          <c:idx val="1"/>
          <c:order val="1"/>
          <c:tx>
            <c:strRef>
              <c:f>'If Not Approved'!$AD$43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Approved'!$AA$44:$AA$49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Approved'!$AD$44:$AD$49</c:f>
              <c:numCache>
                <c:formatCode>General</c:formatCode>
                <c:ptCount val="6"/>
                <c:pt idx="0">
                  <c:v>22</c:v>
                </c:pt>
                <c:pt idx="1">
                  <c:v>31</c:v>
                </c:pt>
                <c:pt idx="2">
                  <c:v>25</c:v>
                </c:pt>
                <c:pt idx="3">
                  <c:v>36</c:v>
                </c:pt>
                <c:pt idx="4">
                  <c:v>31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C-4A74-AC4D-35FA50733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39441328"/>
        <c:axId val="339435096"/>
      </c:barChart>
      <c:catAx>
        <c:axId val="33944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35096"/>
        <c:crosses val="autoZero"/>
        <c:auto val="1"/>
        <c:lblAlgn val="ctr"/>
        <c:lblOffset val="100"/>
        <c:noMultiLvlLbl val="0"/>
      </c:catAx>
      <c:valAx>
        <c:axId val="339435096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944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Mechanics Shortfall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6311309303023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Approved'!$AL$43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Approved'!$AL$44:$AL$49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3-40D5-9DB1-168F9F72812E}"/>
            </c:ext>
          </c:extLst>
        </c:ser>
        <c:ser>
          <c:idx val="1"/>
          <c:order val="1"/>
          <c:tx>
            <c:strRef>
              <c:f>'If Not Approved'!$AM$43</c:f>
              <c:strCache>
                <c:ptCount val="1"/>
                <c:pt idx="0">
                  <c:v>Shortfall to Increment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Approved'!$AM$44:$AM$49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16</c:v>
                </c:pt>
                <c:pt idx="3">
                  <c:v>30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3-40D5-9DB1-168F9F72812E}"/>
            </c:ext>
          </c:extLst>
        </c:ser>
        <c:ser>
          <c:idx val="2"/>
          <c:order val="2"/>
          <c:tx>
            <c:strRef>
              <c:f>'If Not Approved'!$AN$43</c:f>
              <c:strCache>
                <c:ptCount val="1"/>
                <c:pt idx="0">
                  <c:v>Shortfall to HB2017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Approved'!$AN$44:$AN$49</c:f>
              <c:numCache>
                <c:formatCode>General</c:formatCode>
                <c:ptCount val="6"/>
                <c:pt idx="1">
                  <c:v>6</c:v>
                </c:pt>
                <c:pt idx="2">
                  <c:v>12</c:v>
                </c:pt>
                <c:pt idx="3">
                  <c:v>19</c:v>
                </c:pt>
                <c:pt idx="4">
                  <c:v>24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3-40D5-9DB1-168F9F72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36512"/>
        <c:axId val="209338480"/>
      </c:barChart>
      <c:catAx>
        <c:axId val="209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8480"/>
        <c:crosses val="autoZero"/>
        <c:auto val="1"/>
        <c:lblAlgn val="ctr"/>
        <c:lblOffset val="100"/>
        <c:noMultiLvlLbl val="0"/>
      </c:catAx>
      <c:valAx>
        <c:axId val="20933848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C4-BBE6-A1CEC1B558B8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>
                <a:alpha val="0"/>
              </a:srgb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C4-BBE6-A1CEC1B5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321920"/>
        <c:axId val="230324544"/>
      </c:barChart>
      <c:dateAx>
        <c:axId val="2303219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4544"/>
        <c:crosses val="autoZero"/>
        <c:auto val="1"/>
        <c:lblOffset val="100"/>
        <c:baseTimeUnit val="years"/>
      </c:dateAx>
      <c:valAx>
        <c:axId val="230324544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C4-BBE6-A1CEC1B558B8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C4-BBE6-A1CEC1B5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321920"/>
        <c:axId val="230324544"/>
      </c:barChart>
      <c:dateAx>
        <c:axId val="2303219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4544"/>
        <c:crosses val="autoZero"/>
        <c:auto val="1"/>
        <c:lblOffset val="100"/>
        <c:baseTimeUnit val="years"/>
      </c:dateAx>
      <c:valAx>
        <c:axId val="230324544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F-48CD-A649-D9723EB46F8E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F-48CD-A649-D9723EB46F8E}"/>
            </c:ext>
          </c:extLst>
        </c:ser>
        <c:ser>
          <c:idx val="2"/>
          <c:order val="2"/>
          <c:tx>
            <c:strRef>
              <c:f>'Buses at Garage by Year'!$A$126:$C$126</c:f>
              <c:strCache>
                <c:ptCount val="3"/>
                <c:pt idx="0">
                  <c:v>Additional buses for HB2017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Year'!$D$126:$L$126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52</c:v>
                </c:pt>
                <c:pt idx="4">
                  <c:v>60</c:v>
                </c:pt>
                <c:pt idx="5">
                  <c:v>79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F-48CD-A649-D9723EB46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032888"/>
        <c:axId val="220930496"/>
      </c:barChart>
      <c:dateAx>
        <c:axId val="22603288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30496"/>
        <c:crosses val="autoZero"/>
        <c:auto val="1"/>
        <c:lblOffset val="100"/>
        <c:baseTimeUnit val="years"/>
      </c:dateAx>
      <c:valAx>
        <c:axId val="220930496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328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4FA66118-16B5-4F24-ACDA-479DE7B6C4C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8260BB14-7DB1-4E8E-85C0-1B8D73F9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BC540151-7540-47B7-89B5-5E6A3952BC0A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7" rIns="93137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37" tIns="46567" rIns="93137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17861C95-1ECC-413C-838C-F46B9A28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25 – 30 mechanics to meet existing growth in buses and bus service</a:t>
            </a:r>
          </a:p>
          <a:p>
            <a:r>
              <a:rPr lang="en-US" dirty="0" smtClean="0"/>
              <a:t>Currently heavy overtime by mechanics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Constrained apprenticeship program</a:t>
            </a:r>
          </a:p>
          <a:p>
            <a:r>
              <a:rPr lang="en-US" dirty="0" smtClean="0"/>
              <a:t>Limited ability to hire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1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7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5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6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7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>
            <a:lvl1pPr algn="ctr">
              <a:defRPr>
                <a:solidFill>
                  <a:srgbClr val="1B3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5583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55838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935539"/>
          </a:xfrm>
        </p:spPr>
        <p:txBody>
          <a:bodyPr anchor="b"/>
          <a:lstStyle>
            <a:lvl1pPr algn="l">
              <a:defRPr sz="2000" b="1"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088"/>
            <a:ext cx="5111750" cy="4938712"/>
          </a:xfrm>
        </p:spPr>
        <p:txBody>
          <a:bodyPr/>
          <a:lstStyle>
            <a:lvl1pPr>
              <a:defRPr sz="3200">
                <a:solidFill>
                  <a:srgbClr val="1B327A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766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565"/>
            <a:ext cx="7315200" cy="47184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27175"/>
            <a:ext cx="7315200" cy="34258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2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578303"/>
            <a:ext cx="7315200" cy="6700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5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12500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43F"/>
        </a:buClr>
        <a:buChar char="»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2819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HB 2017 Transit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March 23,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Consider other factors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Quantitative: 10 factor analysis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Minority population		Low income population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Limited English proficiency	Senior population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Youth population		People with disabilities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Limited vehicle access	Low &amp; medium wage jobs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Affordable housing units	Key retail/human/social services</a:t>
            </a:r>
          </a:p>
          <a:p>
            <a:pPr marL="800100" lvl="2" indent="0">
              <a:buNone/>
            </a:pPr>
            <a:endParaRPr lang="en-US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Qualitative: Partner with Coalition of Communities of Color &amp; 			     Metro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400" y="2971800"/>
            <a:ext cx="5029200" cy="609600"/>
          </a:xfrm>
        </p:spPr>
        <p:txBody>
          <a:bodyPr/>
          <a:lstStyle/>
          <a:p>
            <a:pPr marL="0" indent="0"/>
            <a:r>
              <a:rPr lang="en-US" b="1" dirty="0" smtClean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724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349"/>
            <a:ext cx="7772400" cy="914400"/>
          </a:xfrm>
        </p:spPr>
        <p:txBody>
          <a:bodyPr/>
          <a:lstStyle/>
          <a:p>
            <a:pPr algn="l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Big Opportunities – Big Questions: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9149"/>
            <a:ext cx="8305800" cy="459505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ix of service vs capital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Mix of service types</a:t>
            </a:r>
            <a:endParaRPr lang="en-US" sz="20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Mix of 40’ and 60’ buses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operations center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Available staff (mechanics)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Street treatments to move buses through traffic faster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869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141"/>
            <a:ext cx="7772400" cy="914400"/>
          </a:xfrm>
        </p:spPr>
        <p:txBody>
          <a:bodyPr/>
          <a:lstStyle/>
          <a:p>
            <a:pPr algn="l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Constraints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394941"/>
            <a:ext cx="8210550" cy="3432175"/>
          </a:xfrm>
        </p:spPr>
        <p:txBody>
          <a:bodyPr>
            <a:normAutofit/>
          </a:bodyPr>
          <a:lstStyle/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year lead time for bus orders</a:t>
            </a:r>
          </a:p>
          <a:p>
            <a:pPr marL="1257300" lvl="2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Lead time on charging infrastructure for e-buses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~ 10-16 month lead time for outreach, planning, and implementation of service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Human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Resources – especially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mechanics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Buses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and Facility Capacity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39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45127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3245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126230" y="491489"/>
            <a:ext cx="32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90652"/>
              </p:ext>
            </p:extLst>
          </p:nvPr>
        </p:nvGraphicFramePr>
        <p:xfrm>
          <a:off x="424049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9124" y="2337385"/>
            <a:ext cx="42846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875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041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3437" y="3484780"/>
            <a:ext cx="7307312" cy="1721933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5" h="1442816">
                <a:moveTo>
                  <a:pt x="778" y="1048232"/>
                </a:moveTo>
                <a:cubicBezTo>
                  <a:pt x="-449" y="1253021"/>
                  <a:pt x="-906" y="1177302"/>
                  <a:pt x="4726" y="1442816"/>
                </a:cubicBezTo>
                <a:lnTo>
                  <a:pt x="4266622" y="799246"/>
                </a:lnTo>
                <a:cubicBezTo>
                  <a:pt x="4266622" y="529170"/>
                  <a:pt x="4266985" y="270076"/>
                  <a:pt x="4266985" y="0"/>
                </a:cubicBezTo>
                <a:cubicBezTo>
                  <a:pt x="2844916" y="349411"/>
                  <a:pt x="1415533" y="730308"/>
                  <a:pt x="778" y="1048232"/>
                </a:cubicBez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02815"/>
              </p:ext>
            </p:extLst>
          </p:nvPr>
        </p:nvGraphicFramePr>
        <p:xfrm>
          <a:off x="628650" y="23542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50" y="2264538"/>
            <a:ext cx="42304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  <a:p>
            <a:endParaRPr lang="en-US" sz="1600" dirty="0"/>
          </a:p>
          <a:p>
            <a:r>
              <a:rPr lang="en-US" sz="1600" dirty="0" smtClean="0"/>
              <a:t>“Increment” is the phase in of the </a:t>
            </a:r>
            <a:r>
              <a:rPr lang="en-US" sz="1600" u="sng" dirty="0" smtClean="0"/>
              <a:t>employer </a:t>
            </a:r>
            <a:r>
              <a:rPr lang="en-US" sz="1600" dirty="0" smtClean="0"/>
              <a:t>payroll tax at 1/100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a percent per year.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761" y="1632963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62092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193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5565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3437" y="3637180"/>
            <a:ext cx="7307312" cy="1721933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5" h="1442816">
                <a:moveTo>
                  <a:pt x="778" y="1048232"/>
                </a:moveTo>
                <a:cubicBezTo>
                  <a:pt x="-449" y="1253021"/>
                  <a:pt x="-906" y="1177302"/>
                  <a:pt x="4726" y="1442816"/>
                </a:cubicBezTo>
                <a:lnTo>
                  <a:pt x="4266622" y="799246"/>
                </a:lnTo>
                <a:cubicBezTo>
                  <a:pt x="4266622" y="529170"/>
                  <a:pt x="4266985" y="270076"/>
                  <a:pt x="4266985" y="0"/>
                </a:cubicBezTo>
                <a:cubicBezTo>
                  <a:pt x="2844916" y="349411"/>
                  <a:pt x="1415533" y="730308"/>
                  <a:pt x="778" y="1048232"/>
                </a:cubicBez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63665"/>
              </p:ext>
            </p:extLst>
          </p:nvPr>
        </p:nvGraphicFramePr>
        <p:xfrm>
          <a:off x="628650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927" y="2247342"/>
            <a:ext cx="42304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  <a:p>
            <a:endParaRPr lang="en-US" sz="1600" dirty="0"/>
          </a:p>
          <a:p>
            <a:r>
              <a:rPr lang="en-US" sz="1600" dirty="0" smtClean="0"/>
              <a:t>“Increment” is the phase in of the employer payroll tax at 1/100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a percent per year.</a:t>
            </a:r>
          </a:p>
          <a:p>
            <a:endParaRPr lang="en-US" sz="1600" dirty="0"/>
          </a:p>
          <a:p>
            <a:r>
              <a:rPr lang="en-US" sz="1600" dirty="0" smtClean="0"/>
              <a:t>HB 2017 is new state funding.</a:t>
            </a:r>
            <a:endParaRPr lang="en-US" sz="1600" dirty="0"/>
          </a:p>
        </p:txBody>
      </p:sp>
      <p:sp>
        <p:nvSpPr>
          <p:cNvPr id="11" name="Freeform 10"/>
          <p:cNvSpPr/>
          <p:nvPr/>
        </p:nvSpPr>
        <p:spPr>
          <a:xfrm>
            <a:off x="2372726" y="2625280"/>
            <a:ext cx="5958074" cy="205859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063" h="2779755">
                <a:moveTo>
                  <a:pt x="0" y="2779755"/>
                </a:moveTo>
                <a:lnTo>
                  <a:pt x="795987" y="1073475"/>
                </a:lnTo>
                <a:lnTo>
                  <a:pt x="4040063" y="0"/>
                </a:lnTo>
                <a:cubicBezTo>
                  <a:pt x="4038252" y="524184"/>
                  <a:pt x="4012593" y="871639"/>
                  <a:pt x="4010782" y="1395823"/>
                </a:cubicBezTo>
                <a:lnTo>
                  <a:pt x="2210944" y="2047049"/>
                </a:lnTo>
                <a:lnTo>
                  <a:pt x="0" y="2779755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1327" y="1588466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16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5565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74958"/>
            <a:ext cx="326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Rough illustration of number of mechanics needed to meet service demand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96300"/>
              </p:ext>
            </p:extLst>
          </p:nvPr>
        </p:nvGraphicFramePr>
        <p:xfrm>
          <a:off x="628650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812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986474" y="4472888"/>
            <a:ext cx="7334109" cy="1571844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17085" y="3635413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74509"/>
              </p:ext>
            </p:extLst>
          </p:nvPr>
        </p:nvGraphicFramePr>
        <p:xfrm>
          <a:off x="628650" y="24304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444923"/>
            <a:ext cx="326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Shortfall before HB2017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30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67937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7085" y="3630462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19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2356" y="2848473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69620"/>
              </p:ext>
            </p:extLst>
          </p:nvPr>
        </p:nvGraphicFramePr>
        <p:xfrm>
          <a:off x="628650" y="2438400"/>
          <a:ext cx="7886700" cy="410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899574"/>
            <a:ext cx="363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Shortfall with HB2017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To get new mechanics, they must enter apprenticeship class two years earlier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51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166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495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Welcome and Introductions	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Public Comment	15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Committee Expansion Proposal	</a:t>
            </a:r>
            <a:r>
              <a:rPr lang="en-US" sz="2400" dirty="0"/>
              <a:t>5</a:t>
            </a:r>
            <a:r>
              <a:rPr lang="en-US" sz="2400" dirty="0" smtClean="0"/>
              <a:t>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High Poverty Definition Discussion	30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Operations &amp; Capital Constraints	30 min.</a:t>
            </a:r>
          </a:p>
          <a:p>
            <a:pPr marL="457200" indent="-457200">
              <a:spcAft>
                <a:spcPts val="0"/>
              </a:spcAft>
              <a:tabLst>
                <a:tab pos="7548563" algn="l"/>
              </a:tabLst>
            </a:pPr>
            <a:r>
              <a:rPr lang="en-US" sz="2400" dirty="0" smtClean="0"/>
              <a:t>Updates:	5 min.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Public Workshops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Regional Coordination Selection Process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43944" y="467707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402222"/>
              </p:ext>
            </p:extLst>
          </p:nvPr>
        </p:nvGraphicFramePr>
        <p:xfrm>
          <a:off x="474785" y="2051538"/>
          <a:ext cx="8088923" cy="47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189764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Buses and Facility Capacity: Base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703" y="1585134"/>
            <a:ext cx="7006590" cy="76153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Buses and Facility Capacity:</a:t>
            </a:r>
            <a:r>
              <a:rPr lang="en-US" sz="1400" b="0" dirty="0"/>
              <a:t> </a:t>
            </a:r>
            <a:r>
              <a:rPr lang="en-US" sz="1400" b="0" dirty="0" smtClean="0"/>
              <a:t>Base and Increment</a:t>
            </a:r>
            <a:endParaRPr 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3944" y="475327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57341" y="3911587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738039"/>
              </p:ext>
            </p:extLst>
          </p:nvPr>
        </p:nvGraphicFramePr>
        <p:xfrm>
          <a:off x="474785" y="2127738"/>
          <a:ext cx="8088923" cy="47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4506947" y="1091783"/>
            <a:ext cx="277911" cy="419402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64090" y="2549736"/>
            <a:ext cx="375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Need interim solution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052055" flipV="1">
            <a:off x="2707254" y="3896075"/>
            <a:ext cx="3872204" cy="58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3" y="1593873"/>
            <a:ext cx="7006590" cy="76153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Buses and Facility Capacity: Base, Increment and HB 2017</a:t>
            </a:r>
            <a:endParaRPr lang="en-US" sz="1400" b="0" dirty="0"/>
          </a:p>
        </p:txBody>
      </p:sp>
      <p:sp>
        <p:nvSpPr>
          <p:cNvPr id="14" name="Freeform 13"/>
          <p:cNvSpPr/>
          <p:nvPr/>
        </p:nvSpPr>
        <p:spPr>
          <a:xfrm>
            <a:off x="2322176" y="3049184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22</a:t>
            </a:fld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43944" y="467776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57341" y="3836077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37516"/>
              </p:ext>
            </p:extLst>
          </p:nvPr>
        </p:nvGraphicFramePr>
        <p:xfrm>
          <a:off x="497541" y="2272086"/>
          <a:ext cx="8108577" cy="458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4506947" y="854909"/>
            <a:ext cx="277911" cy="419402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00367" y="2306503"/>
            <a:ext cx="41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Need interim solution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383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784591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7085" y="3947116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80" y="1541683"/>
            <a:ext cx="7886700" cy="75501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HB2017 “Ramp Up</a:t>
            </a:r>
            <a:endParaRPr 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23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2356" y="3165127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1791"/>
              </p:ext>
            </p:extLst>
          </p:nvPr>
        </p:nvGraphicFramePr>
        <p:xfrm>
          <a:off x="628650" y="2777497"/>
          <a:ext cx="7886700" cy="410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697480" y="3300244"/>
            <a:ext cx="4790571" cy="1374864"/>
            <a:chOff x="2697480" y="1952536"/>
            <a:chExt cx="4790571" cy="137486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697480" y="1952536"/>
              <a:ext cx="4790571" cy="1374864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97480" y="2651760"/>
              <a:ext cx="695524" cy="675640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393440" y="1957616"/>
              <a:ext cx="4064000" cy="694144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804160" y="6641068"/>
            <a:ext cx="357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56" y="2118759"/>
            <a:ext cx="522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Five year ramp up of new service – fastest that supply of mechanics and bus maintenance availability will allow.</a:t>
            </a:r>
            <a:endParaRPr lang="en-US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71355" y="2689293"/>
            <a:ext cx="522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Improvements in the early years may be weighted towards non-peak improvements: earlier/later service, midday service, and weekend service.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81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795" y="913571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5-Year HB2017 Funding Allocation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4572000" y="3124200"/>
            <a:ext cx="17928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215599" y="3935336"/>
            <a:ext cx="1803650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FY19 Service </a:t>
            </a:r>
          </a:p>
          <a:p>
            <a:r>
              <a:rPr lang="en-US" sz="1400" b="1" dirty="0"/>
              <a:t>Proposal $4 mil (7</a:t>
            </a:r>
            <a:r>
              <a:rPr lang="en-US" sz="1400" b="1" dirty="0" smtClean="0"/>
              <a:t>%),</a:t>
            </a:r>
            <a:r>
              <a:rPr lang="en-US" sz="1400" b="1" dirty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Approx. 1,600 weekly 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2250722" y="4005590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Remaining HB2017 Funding </a:t>
            </a:r>
            <a:r>
              <a:rPr lang="en-US" sz="1400" b="1" dirty="0" smtClean="0">
                <a:solidFill>
                  <a:schemeClr val="bg1"/>
                </a:solidFill>
              </a:rPr>
              <a:t>$36 </a:t>
            </a:r>
            <a:r>
              <a:rPr lang="en-US" sz="1400" b="1" dirty="0">
                <a:solidFill>
                  <a:schemeClr val="bg1"/>
                </a:solidFill>
              </a:rPr>
              <a:t>mil (</a:t>
            </a:r>
            <a:r>
              <a:rPr lang="en-US" sz="1400" b="1" dirty="0" smtClean="0">
                <a:solidFill>
                  <a:schemeClr val="bg1"/>
                </a:solidFill>
              </a:rPr>
              <a:t>66</a:t>
            </a:r>
            <a:r>
              <a:rPr lang="en-US" sz="1400" b="1" dirty="0" smtClean="0">
                <a:solidFill>
                  <a:schemeClr val="bg1"/>
                </a:solidFill>
              </a:rPr>
              <a:t>%)</a:t>
            </a:r>
            <a:endParaRPr lang="en-US" sz="1200" b="1" dirty="0">
              <a:solidFill>
                <a:srgbClr val="FF66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89254" y="5111617"/>
            <a:ext cx="948923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7215599" y="5473207"/>
            <a:ext cx="129715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Regional</a:t>
            </a:r>
          </a:p>
          <a:p>
            <a:r>
              <a:rPr lang="en-US" sz="1400" b="1" dirty="0" smtClean="0"/>
              <a:t>Coordination</a:t>
            </a:r>
          </a:p>
          <a:p>
            <a:r>
              <a:rPr lang="en-US" sz="1400" b="1" dirty="0" smtClean="0"/>
              <a:t>$3m (5%)</a:t>
            </a:r>
            <a:endParaRPr lang="en-US" sz="14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6504863" y="1975855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48400" y="4296926"/>
            <a:ext cx="942049" cy="1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838200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5-Year HB2017 Funding Allocation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7090002" y="1905000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55503"/>
              </p:ext>
            </p:extLst>
          </p:nvPr>
        </p:nvGraphicFramePr>
        <p:xfrm>
          <a:off x="457200" y="18288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2"/>
          <p:cNvSpPr txBox="1"/>
          <p:nvPr/>
        </p:nvSpPr>
        <p:spPr>
          <a:xfrm>
            <a:off x="3314700" y="4764846"/>
            <a:ext cx="2209800" cy="11079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FY20-23 service improvements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$19 </a:t>
            </a:r>
            <a:r>
              <a:rPr lang="en-US" sz="1400" b="1" dirty="0">
                <a:solidFill>
                  <a:schemeClr val="bg1"/>
                </a:solidFill>
              </a:rPr>
              <a:t>mil </a:t>
            </a:r>
            <a:r>
              <a:rPr lang="en-US" sz="1400" b="1" dirty="0" smtClean="0">
                <a:solidFill>
                  <a:schemeClr val="bg1"/>
                </a:solidFill>
              </a:rPr>
              <a:t>(35%)</a:t>
            </a:r>
          </a:p>
          <a:p>
            <a:r>
              <a:rPr lang="en-US" sz="1200" b="1" dirty="0" smtClean="0">
                <a:solidFill>
                  <a:srgbClr val="FF6600"/>
                </a:solidFill>
              </a:rPr>
              <a:t>Approx. 4,700 weekly</a:t>
            </a:r>
          </a:p>
          <a:p>
            <a:r>
              <a:rPr lang="en-US" sz="1200" b="1" dirty="0" smtClean="0">
                <a:solidFill>
                  <a:srgbClr val="FF6600"/>
                </a:solidFill>
              </a:rPr>
              <a:t>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457700" y="2872145"/>
            <a:ext cx="17928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148976" y="3908357"/>
            <a:ext cx="1803650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FY19 Service </a:t>
            </a:r>
          </a:p>
          <a:p>
            <a:r>
              <a:rPr lang="en-US" sz="1400" b="1" dirty="0"/>
              <a:t>Proposal $4 mil (7</a:t>
            </a:r>
            <a:r>
              <a:rPr lang="en-US" sz="1400" b="1" dirty="0" smtClean="0"/>
              <a:t>%),</a:t>
            </a:r>
            <a:r>
              <a:rPr lang="en-US" sz="1400" b="1" dirty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Approx. 1,600 weekly 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22631" y="5084638"/>
            <a:ext cx="948923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7148976" y="5446228"/>
            <a:ext cx="129715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Regional</a:t>
            </a:r>
          </a:p>
          <a:p>
            <a:r>
              <a:rPr lang="en-US" sz="1400" b="1" dirty="0" smtClean="0"/>
              <a:t>Coordination</a:t>
            </a:r>
          </a:p>
          <a:p>
            <a:r>
              <a:rPr lang="en-US" sz="1400" b="1" dirty="0" smtClean="0"/>
              <a:t>$3m (5%)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81777" y="4269947"/>
            <a:ext cx="942049" cy="1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/>
          <p:nvPr/>
        </p:nvSpPr>
        <p:spPr>
          <a:xfrm>
            <a:off x="2433556" y="3408869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Capital Purchases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$17 mil (31%)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838200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5656" y="1593214"/>
            <a:ext cx="8915400" cy="4980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Summary of needs: 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Interim bus facility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3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 bus base</a:t>
            </a:r>
            <a:endParaRPr lang="en-US" sz="2300" kern="0" dirty="0" smtClean="0">
              <a:solidFill>
                <a:srgbClr val="FF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New Buses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Training space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Hiring (operators, mechanics, etc.)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Electric vs. standard buses: </a:t>
            </a:r>
          </a:p>
          <a:p>
            <a:pPr lvl="2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capital delta is ~$300k but coming down.  Lifecycle costs lower if battery life achieved, but additional charging infrastructure and facility costs needed.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Articulated vs. standard buses:  </a:t>
            </a:r>
          </a:p>
          <a:p>
            <a:pPr lvl="2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capital delta is ~$300k per bus, but provide ~50-60% greater passenger capacity, plus additional facility costs.</a:t>
            </a:r>
          </a:p>
        </p:txBody>
      </p:sp>
    </p:spTree>
    <p:extLst>
      <p:ext uri="{BB962C8B-B14F-4D97-AF65-F5344CB8AC3E}">
        <p14:creationId xmlns:p14="http://schemas.microsoft.com/office/powerpoint/2010/main" val="23194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2971800"/>
            <a:ext cx="50292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052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8378" y="2066592"/>
            <a:ext cx="78867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Public Workshops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378" y="2523792"/>
            <a:ext cx="7886700" cy="29626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4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East Portland/East Multnomah 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North/Northeast Portland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Clackamas 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Washington County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In April &amp; May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IRCO – designing, promoting and facilitating the workshops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43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1" y="2066592"/>
            <a:ext cx="78867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Regional Coordination Selection Process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523792"/>
            <a:ext cx="8418689" cy="296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$3 mil set aside for regional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Connecting out of district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Last mile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Developing a process to decide what projects to fund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A committee will make selections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and recommendation to the HB2017 Transit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2781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500" t="37037" r="37083" b="25185"/>
          <a:stretch/>
        </p:blipFill>
        <p:spPr>
          <a:xfrm>
            <a:off x="0" y="2362200"/>
            <a:ext cx="91410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Next Meeting: April 20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or 27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?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7724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Currently scheduled for the 20</a:t>
            </a:r>
            <a:r>
              <a:rPr lang="en-US" sz="24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.  Can we move to the 27</a:t>
            </a:r>
            <a:r>
              <a:rPr lang="en-US" sz="24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Other investments:</a:t>
            </a:r>
          </a:p>
          <a:p>
            <a:pPr lvl="1"/>
            <a:r>
              <a:rPr lang="en-US" sz="2000" kern="0" dirty="0" smtClean="0"/>
              <a:t>Electric Bus</a:t>
            </a:r>
          </a:p>
          <a:p>
            <a:pPr lvl="1"/>
            <a:r>
              <a:rPr lang="en-US" sz="2000" kern="0" dirty="0" smtClean="0"/>
              <a:t>Articulated Bus</a:t>
            </a:r>
          </a:p>
          <a:p>
            <a:pPr lvl="1"/>
            <a:r>
              <a:rPr lang="en-US" sz="2000" kern="0" dirty="0" smtClean="0"/>
              <a:t>System Capital</a:t>
            </a:r>
          </a:p>
          <a:p>
            <a:pPr lvl="1"/>
            <a:r>
              <a:rPr lang="en-US" sz="2000" kern="0" dirty="0" smtClean="0"/>
              <a:t>Enhanced Transit</a:t>
            </a:r>
            <a:endParaRPr lang="en-US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Public Workshops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Regional Coordination Selection Process Update</a:t>
            </a:r>
          </a:p>
        </p:txBody>
      </p:sp>
    </p:spTree>
    <p:extLst>
      <p:ext uri="{BB962C8B-B14F-4D97-AF65-F5344CB8AC3E}">
        <p14:creationId xmlns:p14="http://schemas.microsoft.com/office/powerpoint/2010/main" val="2874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228600" y="1905000"/>
            <a:ext cx="8718934" cy="356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/>
              <a:t>HB2017 rules require we add an “out of district” person to our committee.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/>
              <a:t>Provides an opportunity to expand the committee by 3 people: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Out of district representative: Dwight Brashear, SMART, Wilsonville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Environmental justice representative: </a:t>
            </a:r>
            <a:r>
              <a:rPr lang="en-US" sz="2000" kern="0" dirty="0" err="1" smtClean="0"/>
              <a:t>Huy</a:t>
            </a:r>
            <a:r>
              <a:rPr lang="en-US" sz="2000" kern="0" dirty="0" smtClean="0"/>
              <a:t> Ong, OPAL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Public schools representative: Aron </a:t>
            </a:r>
            <a:r>
              <a:rPr lang="en-US" sz="2000" kern="0" dirty="0" err="1" smtClean="0"/>
              <a:t>Carleson</a:t>
            </a:r>
            <a:r>
              <a:rPr lang="en-US" sz="2000" kern="0" dirty="0" smtClean="0"/>
              <a:t>, Hillsboro Schools 					       Foundation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Committee Expansion Proposal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0010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Poverty </a:t>
            </a:r>
            <a:r>
              <a:rPr lang="en-US" sz="2400" dirty="0"/>
              <a:t>d</a:t>
            </a:r>
            <a:r>
              <a:rPr lang="en-US" sz="2400" dirty="0" smtClean="0"/>
              <a:t>efinition: 200% of Federal Poverty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“high percentage”?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Requests from 2/23 meeting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Look at percentage intervals between 30%-50%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Look at raw numbers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Consider factors other than census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tmppt_E3</Template>
  <TotalTime>111010</TotalTime>
  <Words>878</Words>
  <Application>Microsoft Office PowerPoint</Application>
  <PresentationFormat>On-screen Show (4:3)</PresentationFormat>
  <Paragraphs>235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Theme1</vt:lpstr>
      <vt:lpstr>HB 2017 Transit Advisory Committee  March 23, 2018</vt:lpstr>
      <vt:lpstr>Meeting Agenda</vt:lpstr>
      <vt:lpstr>Public Comment</vt:lpstr>
      <vt:lpstr>Committee Expansion Proposal</vt:lpstr>
      <vt:lpstr>High Percentage Poverty</vt:lpstr>
      <vt:lpstr>PowerPoint Presentation</vt:lpstr>
      <vt:lpstr>PowerPoint Presentation</vt:lpstr>
      <vt:lpstr>PowerPoint Presentation</vt:lpstr>
      <vt:lpstr>PowerPoint Presentation</vt:lpstr>
      <vt:lpstr>High Percentage Poverty</vt:lpstr>
      <vt:lpstr>High Percentage Poverty</vt:lpstr>
      <vt:lpstr>Big Opportunities – Big Questions:</vt:lpstr>
      <vt:lpstr>Constraints</vt:lpstr>
      <vt:lpstr>Revenue Concepts</vt:lpstr>
      <vt:lpstr>Revenue Concepts</vt:lpstr>
      <vt:lpstr>Revenue Concepts</vt:lpstr>
      <vt:lpstr>PowerPoint Presentation</vt:lpstr>
      <vt:lpstr>PowerPoint Presentation</vt:lpstr>
      <vt:lpstr>PowerPoint Presentation</vt:lpstr>
      <vt:lpstr>PowerPoint Presentation</vt:lpstr>
      <vt:lpstr>Buses and Facility Capacity: Base and Increment</vt:lpstr>
      <vt:lpstr>Buses and Facility Capacity: Base, Increment and HB 2017</vt:lpstr>
      <vt:lpstr>HB2017 “Ramp Up</vt:lpstr>
      <vt:lpstr>PowerPoint Presentation</vt:lpstr>
      <vt:lpstr>PowerPoint Presentation</vt:lpstr>
      <vt:lpstr>PowerPoint Presentation</vt:lpstr>
      <vt:lpstr>PowerPoint Presentation</vt:lpstr>
      <vt:lpstr>Public Workshops</vt:lpstr>
      <vt:lpstr>Regional Coordination Selection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TRI-MET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goodwind</dc:creator>
  <cp:lastModifiedBy>Mills, Tom</cp:lastModifiedBy>
  <cp:revision>2357</cp:revision>
  <cp:lastPrinted>2018-03-16T20:35:02Z</cp:lastPrinted>
  <dcterms:created xsi:type="dcterms:W3CDTF">2014-04-22T15:20:49Z</dcterms:created>
  <dcterms:modified xsi:type="dcterms:W3CDTF">2018-03-23T04:40:44Z</dcterms:modified>
</cp:coreProperties>
</file>